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61" r:id="rId6"/>
    <p:sldId id="266" r:id="rId7"/>
    <p:sldId id="257" r:id="rId8"/>
    <p:sldId id="262" r:id="rId9"/>
    <p:sldId id="277" r:id="rId10"/>
    <p:sldId id="278" r:id="rId11"/>
    <p:sldId id="274" r:id="rId12"/>
    <p:sldId id="26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8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D9EE-2410-4BB5-94FF-DD55A12DE61F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BC57-41E1-4315-BCFF-826D31FA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29CD-0352-4390-AB8D-A976F14E87C8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1DAE-92CF-45C1-8AFD-308033903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F3F9-7266-4E5A-8921-23FAF7430519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9EB6-43F3-4940-84FD-CE90162C0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D0D-321B-44C1-BD1A-DA32E8802EBF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44C7-C7A9-4048-A51D-29539A843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5CFB-D066-404D-BCB3-D72F4756EDF8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BB34F-EA71-4634-9A98-A0C4A066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03B-7129-4C87-AA49-51E0F9DD8DC7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58F2-284D-4070-88EA-3D874629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5113-DD9C-4F40-983D-CC7A5120889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BDE5-7F2C-4CA3-B414-2742B450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021F-1208-46DB-87F0-C16A2AB54DEB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72DB-B138-4407-A206-8F4934EA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FAD1E-B6BB-47D8-870C-42A46075121F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681E-5B86-4A9E-95D2-1C8D23B8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3623-A8C0-4FC9-972E-807523A0E246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6C4D-F3C2-4859-9043-C8F7B741B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D503-7F93-4564-8417-B0F2093BE11E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8706-CE9D-4868-AAA8-0F47752E8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6007-C750-4881-9B6F-0D3A896E2D4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ACEA-3A51-4EE4-9EB2-58A24C8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C27F1-4854-4DD7-9FE9-F9D936BC7FFE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8C1AA-C86C-4064-A130-A84B280A2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Wildlife Module Curriculum Enrichment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Bexar County 4-H Youth Development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Mike Shockey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Youth Outreach Educator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pic>
        <p:nvPicPr>
          <p:cNvPr id="3076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18891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Educators may inquire as to the availability of any/all of the Wildlife Modules by completing the Response Form shown on the next slide.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Print and Complete Form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 Submit via mail, fax or scan and attach to email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 Contact will be made via telephone/email as soon as possible upon receipt  by Outreach Program Staff</a:t>
            </a:r>
            <a:endParaRPr lang="en-US" dirty="0"/>
          </a:p>
        </p:txBody>
      </p:sp>
      <p:pic>
        <p:nvPicPr>
          <p:cNvPr id="4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95" y="286453"/>
            <a:ext cx="1186506" cy="1237548"/>
          </a:xfrm>
          <a:prstGeom prst="rect">
            <a:avLst/>
          </a:prstGeom>
          <a:noFill/>
        </p:spPr>
      </p:pic>
      <p:pic>
        <p:nvPicPr>
          <p:cNvPr id="5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186506" cy="123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5943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295399"/>
          </a:xfrm>
        </p:spPr>
        <p:txBody>
          <a:bodyPr/>
          <a:lstStyle/>
          <a:p>
            <a:r>
              <a:rPr lang="en-US" dirty="0" smtClean="0"/>
              <a:t>Questions??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209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Contact: Mike Shockey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Youth Outreach Educator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Bexar County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Ph: 210.467.6575 ext 225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email: meshockey@ag.tamu.edu</a:t>
            </a:r>
            <a:endParaRPr lang="en-US" b="1" dirty="0"/>
          </a:p>
        </p:txBody>
      </p:sp>
      <p:pic>
        <p:nvPicPr>
          <p:cNvPr id="4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86200"/>
            <a:ext cx="1295400" cy="1219200"/>
          </a:xfrm>
          <a:prstGeom prst="rect">
            <a:avLst/>
          </a:prstGeom>
          <a:noFill/>
        </p:spPr>
      </p:pic>
      <p:pic>
        <p:nvPicPr>
          <p:cNvPr id="5" name="Picture 2" descr="S:\logos\4h_mar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219200" cy="1219200"/>
          </a:xfrm>
          <a:prstGeom prst="rect">
            <a:avLst/>
          </a:prstGeom>
          <a:noFill/>
        </p:spPr>
      </p:pic>
      <p:pic>
        <p:nvPicPr>
          <p:cNvPr id="27650" name="Picture 2" descr="S:\logos\AgriLife%20EXTENSION%20logo%20(Black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257801"/>
            <a:ext cx="46482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 society becomes more urbanized generations posses little or no understanding of links between natural resources management and quality of life.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80% of Texas population lives in urban areas.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Remaining 20% control 80% of land and live in rural areas</a:t>
            </a:r>
            <a:r>
              <a:rPr lang="en-US" sz="2400" dirty="0" smtClean="0"/>
              <a:t>.  </a:t>
            </a:r>
          </a:p>
          <a:p>
            <a:r>
              <a:rPr lang="en-US" sz="2800" dirty="0" smtClean="0"/>
              <a:t>Many youth, especially minorities, have little direct contact with wildlife in their natural habitats.</a:t>
            </a:r>
            <a:endParaRPr lang="en-US" sz="2800" dirty="0"/>
          </a:p>
        </p:txBody>
      </p:sp>
      <p:pic>
        <p:nvPicPr>
          <p:cNvPr id="19458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445409"/>
            <a:ext cx="990601" cy="1033216"/>
          </a:xfrm>
          <a:prstGeom prst="rect">
            <a:avLst/>
          </a:prstGeom>
          <a:noFill/>
        </p:spPr>
      </p:pic>
      <p:pic>
        <p:nvPicPr>
          <p:cNvPr id="19459" name="Picture 3" descr="S:\logos\4h_mar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380" y="375765"/>
            <a:ext cx="1027820" cy="107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concerted effort was needed to expose youth to learning opportunities related to wildlife conservation and management, water quality, aquatic science, species &amp; habitat protection and their associated ecosystems. </a:t>
            </a:r>
          </a:p>
          <a:p>
            <a:r>
              <a:rPr lang="en-US" sz="2800" dirty="0" smtClean="0"/>
              <a:t>Modules developed targeting elementary &amp; middle school students with hands-on displays, interactive computer programs, videos, lesson plans and testing materials.</a:t>
            </a:r>
          </a:p>
          <a:p>
            <a:endParaRPr lang="en-US" sz="2800" dirty="0"/>
          </a:p>
        </p:txBody>
      </p:sp>
      <p:pic>
        <p:nvPicPr>
          <p:cNvPr id="20482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304800"/>
            <a:ext cx="1095086" cy="1142195"/>
          </a:xfrm>
          <a:prstGeom prst="rect">
            <a:avLst/>
          </a:prstGeom>
          <a:noFill/>
        </p:spPr>
      </p:pic>
      <p:pic>
        <p:nvPicPr>
          <p:cNvPr id="20483" name="Picture 3" descr="S:\logos\4h_mar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1066800" cy="118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Modules are available for use by public and private schools, community centers and collaborative partners for a two-week period throughout the year.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Host educators request materials and are instructors for the curriculum. </a:t>
            </a:r>
          </a:p>
          <a:p>
            <a:r>
              <a:rPr lang="en-US" sz="2400" dirty="0" smtClean="0"/>
              <a:t>Students are pre-tested before use of curriculum and then post-tested after modules two-week stay on site.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 minimum of one class required to complete testing materials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Internal evaluation made comparing test scores between testing  periods.</a:t>
            </a:r>
            <a:endParaRPr lang="en-US" sz="2400" dirty="0"/>
          </a:p>
        </p:txBody>
      </p:sp>
      <p:pic>
        <p:nvPicPr>
          <p:cNvPr id="21506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029" y="228600"/>
            <a:ext cx="1168914" cy="1219200"/>
          </a:xfrm>
          <a:prstGeom prst="rect">
            <a:avLst/>
          </a:prstGeom>
          <a:noFill/>
        </p:spPr>
      </p:pic>
      <p:pic>
        <p:nvPicPr>
          <p:cNvPr id="21507" name="Picture 3" descr="S:\logos\4h_mar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1219200" cy="127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Wildlife Success &amp; Endangered Species</a:t>
            </a:r>
            <a:endParaRPr lang="en-US" dirty="0"/>
          </a:p>
        </p:txBody>
      </p:sp>
      <p:sp>
        <p:nvSpPr>
          <p:cNvPr id="40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Grade Level</a:t>
            </a:r>
          </a:p>
          <a:p>
            <a:r>
              <a:rPr lang="en-US" smtClean="0"/>
              <a:t>Targets Science, Math and English</a:t>
            </a:r>
          </a:p>
          <a:p>
            <a:r>
              <a:rPr lang="en-US" smtClean="0"/>
              <a:t>8’ x 8’ Pop-up display</a:t>
            </a:r>
          </a:p>
          <a:p>
            <a:r>
              <a:rPr lang="en-US" smtClean="0"/>
              <a:t>Interactive CD &amp; video</a:t>
            </a:r>
          </a:p>
          <a:p>
            <a:r>
              <a:rPr lang="en-US" smtClean="0"/>
              <a:t>Teacher Binder</a:t>
            </a:r>
          </a:p>
          <a:p>
            <a:r>
              <a:rPr lang="en-US" smtClean="0"/>
              <a:t>10-question Pre and Post Test</a:t>
            </a:r>
          </a:p>
        </p:txBody>
      </p:sp>
      <p:pic>
        <p:nvPicPr>
          <p:cNvPr id="4100" name="Picture 1" descr="S:\Mike\My Pictures\Wildlife Module\DCP_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Something’s Fishy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Targets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Teaches aquatic science and water conservation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3’ x 8’ 3-D Display Board w/full-size fish replicas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Interactive CD  + videos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Teacher Resource Binder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15-question Pre and Post Test </a:t>
            </a:r>
            <a:endParaRPr lang="en-US" dirty="0"/>
          </a:p>
        </p:txBody>
      </p:sp>
      <p:pic>
        <p:nvPicPr>
          <p:cNvPr id="5124" name="Picture 2" descr="S:\Mike\Something'sFish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513" y="2525713"/>
            <a:ext cx="3863975" cy="26749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 Critters</a:t>
            </a:r>
          </a:p>
        </p:txBody>
      </p:sp>
      <p:pic>
        <p:nvPicPr>
          <p:cNvPr id="6147" name="Content Placeholder 3" descr="City Critters Grant 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3962400" cy="37417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Unit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Emphasis on math, science, reading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8’ x 10’ Pop-up Display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Interactive CD + (6) videos &amp; booklets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Teacher Resource Binder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15-question Pre and Post Test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Predators in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         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Grades 4-7 Curriculum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Emphasis on critical thinking skills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(1) large laminated poster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Interactive CD + video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Teacher Resource Binder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10-question Pre and Post Test</a:t>
            </a:r>
            <a:endParaRPr lang="en-US" dirty="0"/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1371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029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953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ea typeface="Times New Roman" pitchFamily="18" charset="0"/>
              </a:rPr>
              <a:t>     </a:t>
            </a:r>
            <a:endParaRPr lang="en-US">
              <a:ea typeface="Times New Roman" pitchFamily="18" charset="0"/>
            </a:endParaRPr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ea typeface="Times New Roman" pitchFamily="18" charset="0"/>
              </a:rPr>
              <a:t>   </a:t>
            </a:r>
            <a:endParaRPr lang="en-US">
              <a:ea typeface="Times New Roman" pitchFamily="18" charset="0"/>
            </a:endParaRPr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ea typeface="Times New Roman" pitchFamily="18" charset="0"/>
              </a:rPr>
              <a:t>   </a:t>
            </a:r>
            <a:endParaRPr lang="en-US">
              <a:ea typeface="Times New Roman" pitchFamily="18" charset="0"/>
            </a:endParaRPr>
          </a:p>
        </p:txBody>
      </p:sp>
      <p:sp>
        <p:nvSpPr>
          <p:cNvPr id="7182" name="Rectangle 20"/>
          <p:cNvSpPr>
            <a:spLocks noChangeArrowheads="1"/>
          </p:cNvSpPr>
          <p:nvPr/>
        </p:nvSpPr>
        <p:spPr bwMode="auto">
          <a:xfrm>
            <a:off x="0" y="421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ea typeface="Times New Roman" pitchFamily="18" charset="0"/>
              </a:rPr>
              <a:t>   </a:t>
            </a:r>
            <a:endParaRPr lang="en-US"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total of </a:t>
            </a:r>
            <a:r>
              <a:rPr lang="en-US" sz="2800" b="1" dirty="0" smtClean="0"/>
              <a:t>2,073 youth at 32 different campuses </a:t>
            </a:r>
            <a:r>
              <a:rPr lang="en-US" sz="2800" dirty="0" smtClean="0"/>
              <a:t>participated in the Environmental Education &amp; Earth Sciences </a:t>
            </a:r>
            <a:r>
              <a:rPr lang="en-US" sz="2800" b="1" dirty="0" smtClean="0"/>
              <a:t>Wildlife Module Curriculum Enrichment Program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Testing results showed an increase of 24%-33% in knowledge of wildlife conservation &amp; protection practices after module use.</a:t>
            </a:r>
          </a:p>
          <a:p>
            <a:pPr lvl="0"/>
            <a:r>
              <a:rPr lang="en-US" sz="2800" dirty="0" smtClean="0"/>
              <a:t>Estimated cumulative </a:t>
            </a:r>
            <a:r>
              <a:rPr lang="en-US" sz="2800" b="1" dirty="0" smtClean="0"/>
              <a:t>economic impact</a:t>
            </a:r>
            <a:r>
              <a:rPr lang="en-US" sz="2800" dirty="0" smtClean="0"/>
              <a:t> of the four wildlife modules to the participating campuses was put at </a:t>
            </a:r>
            <a:r>
              <a:rPr lang="en-US" sz="2800" b="1" dirty="0" smtClean="0"/>
              <a:t>$26,818.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23554" name="Picture 2" descr="S:\logos\4h_mark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95" y="286453"/>
            <a:ext cx="1186506" cy="1237548"/>
          </a:xfrm>
          <a:prstGeom prst="rect">
            <a:avLst/>
          </a:prstGeom>
          <a:noFill/>
        </p:spPr>
      </p:pic>
      <p:pic>
        <p:nvPicPr>
          <p:cNvPr id="9" name="Picture 3" descr="S:\logos\4h_mark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1295400" cy="13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487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Wildlife Module Curriculum Enrichment Program</vt:lpstr>
      <vt:lpstr>Relevance</vt:lpstr>
      <vt:lpstr>Response</vt:lpstr>
      <vt:lpstr>Response</vt:lpstr>
      <vt:lpstr>Wildlife Success &amp; Endangered Species</vt:lpstr>
      <vt:lpstr>Something’s Fishy</vt:lpstr>
      <vt:lpstr>City Critters</vt:lpstr>
      <vt:lpstr>Predators in the Classroom</vt:lpstr>
      <vt:lpstr>Program Results</vt:lpstr>
      <vt:lpstr>Request Form</vt:lpstr>
      <vt:lpstr>Slide 11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Module Program</dc:title>
  <dc:creator>MEShockey</dc:creator>
  <cp:lastModifiedBy>MEShockey</cp:lastModifiedBy>
  <cp:revision>24</cp:revision>
  <dcterms:created xsi:type="dcterms:W3CDTF">2011-07-05T19:35:16Z</dcterms:created>
  <dcterms:modified xsi:type="dcterms:W3CDTF">2012-02-24T16:34:18Z</dcterms:modified>
</cp:coreProperties>
</file>